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8" r:id="rId10"/>
    <p:sldId id="273" r:id="rId11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EDEF9-9276-4945-9396-AD67176741DD}" type="datetimeFigureOut">
              <a:rPr lang="es-CL" smtClean="0"/>
              <a:t>13-01-2017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E329DD1-B6D1-46A8-AB97-D372A2E84786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EDEF9-9276-4945-9396-AD67176741DD}" type="datetimeFigureOut">
              <a:rPr lang="es-CL" smtClean="0"/>
              <a:t>13-01-2017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29DD1-B6D1-46A8-AB97-D372A2E8478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EDEF9-9276-4945-9396-AD67176741DD}" type="datetimeFigureOut">
              <a:rPr lang="es-CL" smtClean="0"/>
              <a:t>13-01-2017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29DD1-B6D1-46A8-AB97-D372A2E8478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EDEF9-9276-4945-9396-AD67176741DD}" type="datetimeFigureOut">
              <a:rPr lang="es-CL" smtClean="0"/>
              <a:t>13-01-2017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29DD1-B6D1-46A8-AB97-D372A2E8478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EDEF9-9276-4945-9396-AD67176741DD}" type="datetimeFigureOut">
              <a:rPr lang="es-CL" smtClean="0"/>
              <a:t>13-01-2017</a:t>
            </a:fld>
            <a:endParaRPr lang="es-CL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29DD1-B6D1-46A8-AB97-D372A2E84786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EDEF9-9276-4945-9396-AD67176741DD}" type="datetimeFigureOut">
              <a:rPr lang="es-CL" smtClean="0"/>
              <a:t>13-01-2017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29DD1-B6D1-46A8-AB97-D372A2E8478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EDEF9-9276-4945-9396-AD67176741DD}" type="datetimeFigureOut">
              <a:rPr lang="es-CL" smtClean="0"/>
              <a:t>13-01-2017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29DD1-B6D1-46A8-AB97-D372A2E8478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EDEF9-9276-4945-9396-AD67176741DD}" type="datetimeFigureOut">
              <a:rPr lang="es-CL" smtClean="0"/>
              <a:t>13-01-2017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29DD1-B6D1-46A8-AB97-D372A2E8478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EDEF9-9276-4945-9396-AD67176741DD}" type="datetimeFigureOut">
              <a:rPr lang="es-CL" smtClean="0"/>
              <a:t>13-01-2017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29DD1-B6D1-46A8-AB97-D372A2E8478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EDEF9-9276-4945-9396-AD67176741DD}" type="datetimeFigureOut">
              <a:rPr lang="es-CL" smtClean="0"/>
              <a:t>13-01-2017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29DD1-B6D1-46A8-AB97-D372A2E8478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EDEF9-9276-4945-9396-AD67176741DD}" type="datetimeFigureOut">
              <a:rPr lang="es-CL" smtClean="0"/>
              <a:t>13-01-2017</a:t>
            </a:fld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29DD1-B6D1-46A8-AB97-D372A2E84786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C9EDEF9-9276-4945-9396-AD67176741DD}" type="datetimeFigureOut">
              <a:rPr lang="es-CL" smtClean="0"/>
              <a:t>13-01-2017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E329DD1-B6D1-46A8-AB97-D372A2E84786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14300" indent="0" algn="ctr">
              <a:buNone/>
            </a:pPr>
            <a:endParaRPr lang="es-C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 algn="ctr">
              <a:buNone/>
            </a:pPr>
            <a:endParaRPr lang="es-C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 algn="ctr">
              <a:buNone/>
            </a:pPr>
            <a:endParaRPr lang="es-C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 algn="ctr">
              <a:buNone/>
            </a:pPr>
            <a:r>
              <a:rPr lang="es-CL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INCENTIVO AL RETIRO PARA DOCENTES </a:t>
            </a:r>
          </a:p>
          <a:p>
            <a:pPr marL="114300" indent="0" algn="ctr">
              <a:buNone/>
            </a:pPr>
            <a:r>
              <a:rPr lang="es-CL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LEY N°  20.976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2"/>
          </p:nvPr>
        </p:nvSpPr>
        <p:spPr>
          <a:xfrm>
            <a:off x="768999" y="2060848"/>
            <a:ext cx="2883837" cy="2663552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pic>
        <p:nvPicPr>
          <p:cNvPr id="6" name="5 Imagen" descr="Resultado de imagen de dibujo jubilado medic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338062"/>
            <a:ext cx="1872208" cy="2027042"/>
          </a:xfrm>
          <a:prstGeom prst="rect">
            <a:avLst/>
          </a:prstGeom>
          <a:ln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796508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es-CL"/>
          </a:p>
        </p:txBody>
      </p:sp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Gracias…</a:t>
            </a:r>
          </a:p>
        </p:txBody>
      </p:sp>
    </p:spTree>
    <p:extLst>
      <p:ext uri="{BB962C8B-B14F-4D97-AF65-F5344CB8AC3E}">
        <p14:creationId xmlns:p14="http://schemas.microsoft.com/office/powerpoint/2010/main" val="226704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INCENTIVO AL RETIRO Docentes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/>
            <a:endParaRPr lang="es-ES_tradnl" dirty="0"/>
          </a:p>
          <a:p>
            <a:pPr marL="114300" lvl="0" indent="0" algn="ctr">
              <a:buNone/>
            </a:pPr>
            <a:r>
              <a:rPr lang="es-ES_tradnl" b="1" u="sng" dirty="0">
                <a:solidFill>
                  <a:schemeClr val="tx1"/>
                </a:solidFill>
              </a:rPr>
              <a:t>Ley 20.976 publicada el 15 de diciembre de 2016</a:t>
            </a:r>
          </a:p>
          <a:p>
            <a:pPr marL="114300" lvl="0" indent="0" algn="ctr">
              <a:buNone/>
            </a:pPr>
            <a:endParaRPr lang="es-ES_tradnl" b="1" u="sng" dirty="0">
              <a:solidFill>
                <a:schemeClr val="tx1"/>
              </a:solidFill>
            </a:endParaRPr>
          </a:p>
          <a:p>
            <a:pPr marL="114300" lvl="0" indent="0">
              <a:buNone/>
            </a:pPr>
            <a:endParaRPr lang="es-ES_tradnl" b="1" u="sng" dirty="0">
              <a:solidFill>
                <a:schemeClr val="tx1"/>
              </a:solidFill>
            </a:endParaRPr>
          </a:p>
          <a:p>
            <a:pPr marL="114300" lvl="0" indent="0">
              <a:buNone/>
            </a:pPr>
            <a:r>
              <a:rPr lang="es-ES_tradnl" dirty="0"/>
              <a:t>Los años 2016 y 2017                1.500 cupos por año</a:t>
            </a:r>
          </a:p>
          <a:p>
            <a:pPr marL="114300" lvl="0" indent="0">
              <a:buNone/>
            </a:pPr>
            <a:endParaRPr lang="es-ES_tradnl" dirty="0"/>
          </a:p>
          <a:p>
            <a:pPr marL="114300" indent="0">
              <a:buNone/>
            </a:pPr>
            <a:r>
              <a:rPr lang="es-ES_tradnl" dirty="0"/>
              <a:t>Año   2018                                   3.200 cupos</a:t>
            </a:r>
          </a:p>
          <a:p>
            <a:pPr marL="114300" indent="0">
              <a:buNone/>
            </a:pPr>
            <a:endParaRPr lang="es-ES_tradnl" dirty="0"/>
          </a:p>
          <a:p>
            <a:pPr marL="114300" indent="0">
              <a:buNone/>
            </a:pPr>
            <a:r>
              <a:rPr lang="es-CL" dirty="0"/>
              <a:t>Los años 2019 a 2024                 2.300 cupos </a:t>
            </a:r>
          </a:p>
        </p:txBody>
      </p:sp>
      <p:sp>
        <p:nvSpPr>
          <p:cNvPr id="4" name="3 Flecha derecha"/>
          <p:cNvSpPr/>
          <p:nvPr/>
        </p:nvSpPr>
        <p:spPr>
          <a:xfrm>
            <a:off x="3923928" y="3475897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4 Flecha derecha"/>
          <p:cNvSpPr/>
          <p:nvPr/>
        </p:nvSpPr>
        <p:spPr>
          <a:xfrm>
            <a:off x="3923928" y="4355245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4 Flecha derecha"/>
          <p:cNvSpPr/>
          <p:nvPr/>
        </p:nvSpPr>
        <p:spPr>
          <a:xfrm>
            <a:off x="3923928" y="5188565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2554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INCENTIVO AL RETIRO Docentes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14300" indent="0">
              <a:buNone/>
            </a:pPr>
            <a:endParaRPr lang="es-CL" dirty="0"/>
          </a:p>
          <a:p>
            <a:pPr marL="114300" indent="0">
              <a:buNone/>
            </a:pPr>
            <a:endParaRPr lang="es-CL" dirty="0"/>
          </a:p>
          <a:p>
            <a:pPr marL="114300" indent="0" algn="ctr">
              <a:buNone/>
            </a:pPr>
            <a:r>
              <a:rPr lang="es-CL" dirty="0"/>
              <a:t>¿Qué pasa si hay mayor número de postulantes que cupos disponibles?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4300" indent="0">
              <a:buNone/>
            </a:pPr>
            <a:r>
              <a:rPr lang="es-CL" sz="1400" dirty="0"/>
              <a:t>                  </a:t>
            </a:r>
          </a:p>
          <a:p>
            <a:pPr marL="114300" indent="0">
              <a:buNone/>
            </a:pPr>
            <a:endParaRPr lang="es-CL" sz="1400" dirty="0"/>
          </a:p>
          <a:p>
            <a:pPr marL="114300" indent="0">
              <a:buNone/>
            </a:pPr>
            <a:r>
              <a:rPr lang="es-CL" sz="1400" dirty="0"/>
              <a:t>                       </a:t>
            </a:r>
            <a:r>
              <a:rPr lang="es-CL" sz="1400" b="1" dirty="0"/>
              <a:t>EDAD</a:t>
            </a:r>
          </a:p>
          <a:p>
            <a:pPr marL="114300" indent="0">
              <a:buNone/>
            </a:pPr>
            <a:endParaRPr lang="es-CL" sz="1400" b="1" dirty="0"/>
          </a:p>
          <a:p>
            <a:pPr marL="114300" indent="0">
              <a:buNone/>
            </a:pPr>
            <a:r>
              <a:rPr lang="es-CL" sz="1400" b="1" dirty="0"/>
              <a:t>                       DIAGNÓSTICO ENFERMEDAD</a:t>
            </a:r>
          </a:p>
          <a:p>
            <a:pPr marL="114300" indent="0">
              <a:buNone/>
            </a:pPr>
            <a:endParaRPr lang="es-CL" sz="1400" b="1" dirty="0"/>
          </a:p>
          <a:p>
            <a:pPr marL="114300" indent="0">
              <a:buNone/>
            </a:pPr>
            <a:r>
              <a:rPr lang="es-CL" sz="1400" b="1" dirty="0"/>
              <a:t>                      DÍAS LICENCIA </a:t>
            </a:r>
          </a:p>
          <a:p>
            <a:pPr marL="114300" indent="0">
              <a:buNone/>
            </a:pPr>
            <a:endParaRPr lang="es-CL" sz="1400" b="1" dirty="0"/>
          </a:p>
          <a:p>
            <a:pPr marL="114300" indent="0">
              <a:buNone/>
            </a:pPr>
            <a:r>
              <a:rPr lang="es-CL" sz="1400" b="1" dirty="0"/>
              <a:t>                       AÑOS DE SERVICIO EN LA  </a:t>
            </a:r>
          </a:p>
          <a:p>
            <a:pPr marL="114300" indent="0">
              <a:buNone/>
            </a:pPr>
            <a:r>
              <a:rPr lang="es-CL" sz="1400" b="1" dirty="0"/>
              <a:t>                       CORPORACIÓN </a:t>
            </a:r>
          </a:p>
          <a:p>
            <a:pPr marL="114300" indent="0">
              <a:buNone/>
            </a:pPr>
            <a:endParaRPr lang="es-CL" sz="1400" b="1" u="sng" dirty="0"/>
          </a:p>
          <a:p>
            <a:pPr marL="114300" indent="0" algn="ctr">
              <a:buNone/>
            </a:pPr>
            <a:r>
              <a:rPr lang="es-CL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SIGUE EL EMPATE:  </a:t>
            </a:r>
            <a:r>
              <a:rPr lang="es-CL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RESUELVE EL SUBSECRETARIO DE EDUCACIÓN </a:t>
            </a:r>
          </a:p>
        </p:txBody>
      </p:sp>
      <p:sp>
        <p:nvSpPr>
          <p:cNvPr id="6" name="5 Más"/>
          <p:cNvSpPr/>
          <p:nvPr/>
        </p:nvSpPr>
        <p:spPr>
          <a:xfrm>
            <a:off x="5166231" y="1915225"/>
            <a:ext cx="648072" cy="586292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rgbClr val="FF0000"/>
              </a:solidFill>
            </a:endParaRPr>
          </a:p>
        </p:txBody>
      </p:sp>
      <p:sp>
        <p:nvSpPr>
          <p:cNvPr id="7" name="6 Más"/>
          <p:cNvSpPr/>
          <p:nvPr/>
        </p:nvSpPr>
        <p:spPr>
          <a:xfrm>
            <a:off x="5166231" y="2510583"/>
            <a:ext cx="648072" cy="576064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7 Más"/>
          <p:cNvSpPr/>
          <p:nvPr/>
        </p:nvSpPr>
        <p:spPr>
          <a:xfrm>
            <a:off x="5166231" y="3152809"/>
            <a:ext cx="648072" cy="576064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8 Más"/>
          <p:cNvSpPr/>
          <p:nvPr/>
        </p:nvSpPr>
        <p:spPr>
          <a:xfrm>
            <a:off x="5166231" y="3775548"/>
            <a:ext cx="648072" cy="576064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24644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INCENTIVO AL RETIRO Docentes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endParaRPr lang="es-CL" dirty="0"/>
          </a:p>
          <a:p>
            <a:pPr marL="114300" indent="0">
              <a:buNone/>
            </a:pPr>
            <a:endParaRPr lang="es-CL" dirty="0"/>
          </a:p>
          <a:p>
            <a:pPr marL="114300" indent="0" algn="ctr">
              <a:buNone/>
            </a:pPr>
            <a:r>
              <a:rPr lang="es-CL" dirty="0"/>
              <a:t>¿Puedo renunciar a mi postulación una vez realizada  y qué efectos produce la renuncia?</a:t>
            </a:r>
          </a:p>
          <a:p>
            <a:pPr marL="114300" indent="0" algn="ctr">
              <a:buNone/>
            </a:pPr>
            <a:endParaRPr lang="es-CL" dirty="0"/>
          </a:p>
          <a:p>
            <a:pPr marL="114300" indent="0" algn="ctr">
              <a:buNone/>
            </a:pPr>
            <a:endParaRPr lang="es-CL" dirty="0"/>
          </a:p>
          <a:p>
            <a:pPr marL="114300" indent="0" algn="ctr">
              <a:buNone/>
            </a:pPr>
            <a:endParaRPr lang="es-CL" b="1" dirty="0">
              <a:solidFill>
                <a:srgbClr val="FF0000"/>
              </a:solidFill>
            </a:endParaRPr>
          </a:p>
          <a:p>
            <a:pPr marL="114300" indent="0" algn="ctr">
              <a:buNone/>
            </a:pPr>
            <a:endParaRPr lang="es-CL" b="1" dirty="0">
              <a:solidFill>
                <a:srgbClr val="FF0000"/>
              </a:solidFill>
            </a:endParaRPr>
          </a:p>
          <a:p>
            <a:pPr marL="114300" indent="0" algn="ctr">
              <a:buNone/>
            </a:pPr>
            <a:r>
              <a:rPr lang="es-CL" sz="3300" b="1" dirty="0">
                <a:solidFill>
                  <a:schemeClr val="tx1"/>
                </a:solidFill>
              </a:rPr>
              <a:t>SI</a:t>
            </a:r>
          </a:p>
          <a:p>
            <a:pPr marL="114300" indent="0" algn="ctr">
              <a:buNone/>
            </a:pPr>
            <a:r>
              <a:rPr lang="es-CL" sz="2000" b="1" dirty="0">
                <a:solidFill>
                  <a:schemeClr val="tx1"/>
                </a:solidFill>
              </a:rPr>
              <a:t>( SE REASIGNA EL CUPO) </a:t>
            </a:r>
            <a:endParaRPr lang="es-CL" sz="2400" dirty="0">
              <a:solidFill>
                <a:schemeClr val="tx1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114300" indent="0" algn="ctr">
              <a:buNone/>
            </a:pPr>
            <a:endParaRPr lang="es-CL" sz="1800" b="1" dirty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r>
              <a:rPr lang="es-CL" sz="1800" b="1" dirty="0">
                <a:solidFill>
                  <a:schemeClr val="tx1"/>
                </a:solidFill>
              </a:rPr>
              <a:t>RR.HH CORPORACIÓN </a:t>
            </a:r>
          </a:p>
          <a:p>
            <a:pPr marL="114300" indent="0" algn="ctr">
              <a:buNone/>
            </a:pPr>
            <a:endParaRPr lang="es-CL" sz="1800" b="1" dirty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endParaRPr lang="es-CL" sz="1800" b="1" dirty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r>
              <a:rPr lang="es-CL" sz="1800" b="1" dirty="0">
                <a:solidFill>
                  <a:schemeClr val="tx1"/>
                </a:solidFill>
              </a:rPr>
              <a:t>SUBSECRETARIA DE EDUCACIÓN </a:t>
            </a:r>
          </a:p>
          <a:p>
            <a:pPr marL="114300" indent="0" algn="ctr">
              <a:buNone/>
            </a:pPr>
            <a:endParaRPr lang="es-CL" sz="1800" b="1" dirty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endParaRPr lang="es-CL" sz="1800" b="1" dirty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endParaRPr lang="es-CL" sz="1800" b="1" dirty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r>
              <a:rPr lang="es-CL" sz="1800" b="1" dirty="0">
                <a:solidFill>
                  <a:schemeClr val="tx1"/>
                </a:solidFill>
              </a:rPr>
              <a:t>ELABORAR NÓMINA DE BENEFICIARIOS</a:t>
            </a:r>
          </a:p>
          <a:p>
            <a:pPr marL="114300" indent="0" algn="ctr">
              <a:buNone/>
            </a:pPr>
            <a:endParaRPr lang="es-CL" sz="1800" b="1" dirty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endParaRPr lang="es-CL" sz="1800" b="1" dirty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endParaRPr lang="es-CL" sz="1800" b="1" dirty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r>
              <a:rPr lang="es-CL" sz="1800" b="1" dirty="0">
                <a:solidFill>
                  <a:schemeClr val="tx1"/>
                </a:solidFill>
              </a:rPr>
              <a:t>NOTIFICAMOS A LOS BENEFIARIOS</a:t>
            </a:r>
          </a:p>
          <a:p>
            <a:pPr marL="114300" indent="0">
              <a:buNone/>
            </a:pPr>
            <a:endParaRPr lang="es-CL" sz="1800" b="1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s-CL" sz="1800" b="1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s-CL" sz="1800" b="1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es-CL" sz="1800" b="1" dirty="0">
                <a:solidFill>
                  <a:schemeClr val="tx1"/>
                </a:solidFill>
              </a:rPr>
              <a:t>           FORMALIZAR PLAZO RENUNCIA </a:t>
            </a:r>
          </a:p>
        </p:txBody>
      </p:sp>
      <p:sp>
        <p:nvSpPr>
          <p:cNvPr id="7" name="6 Flecha curvada hacia abajo"/>
          <p:cNvSpPr/>
          <p:nvPr/>
        </p:nvSpPr>
        <p:spPr>
          <a:xfrm>
            <a:off x="6417439" y="2203391"/>
            <a:ext cx="608076" cy="365760"/>
          </a:xfrm>
          <a:prstGeom prst="curvedDownArrow">
            <a:avLst>
              <a:gd name="adj1" fmla="val 25000"/>
              <a:gd name="adj2" fmla="val 50000"/>
              <a:gd name="adj3" fmla="val 212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9" name="8 Flecha curvada hacia abajo"/>
          <p:cNvSpPr/>
          <p:nvPr/>
        </p:nvSpPr>
        <p:spPr>
          <a:xfrm>
            <a:off x="6345752" y="3043583"/>
            <a:ext cx="679763" cy="365760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10" name="9 Flecha curvada hacia abajo"/>
          <p:cNvSpPr/>
          <p:nvPr/>
        </p:nvSpPr>
        <p:spPr>
          <a:xfrm>
            <a:off x="6381595" y="3893663"/>
            <a:ext cx="608076" cy="365760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12" name="11 Flecha abajo"/>
          <p:cNvSpPr/>
          <p:nvPr/>
        </p:nvSpPr>
        <p:spPr>
          <a:xfrm>
            <a:off x="2225575" y="3827904"/>
            <a:ext cx="484632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6 Flecha curvada hacia abajo"/>
          <p:cNvSpPr/>
          <p:nvPr/>
        </p:nvSpPr>
        <p:spPr>
          <a:xfrm>
            <a:off x="6363462" y="4743743"/>
            <a:ext cx="608076" cy="365760"/>
          </a:xfrm>
          <a:prstGeom prst="curvedDownArrow">
            <a:avLst>
              <a:gd name="adj1" fmla="val 25000"/>
              <a:gd name="adj2" fmla="val 50000"/>
              <a:gd name="adj3" fmla="val 212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146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INCENTIVO AL RETIRO Docentes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14300" indent="0" algn="ctr">
              <a:buNone/>
            </a:pPr>
            <a:endParaRPr lang="es-CL" dirty="0"/>
          </a:p>
          <a:p>
            <a:pPr marL="114300" indent="0" algn="ctr">
              <a:buNone/>
            </a:pPr>
            <a:endParaRPr lang="es-CL" dirty="0"/>
          </a:p>
          <a:p>
            <a:pPr marL="114300" indent="0" algn="ctr">
              <a:buNone/>
            </a:pPr>
            <a:endParaRPr lang="es-CL" dirty="0"/>
          </a:p>
          <a:p>
            <a:pPr marL="114300" indent="0" algn="ctr">
              <a:buNone/>
            </a:pPr>
            <a:r>
              <a:rPr lang="es-CL" dirty="0"/>
              <a:t>CESE DE FUNCIONES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4300" indent="0">
              <a:buNone/>
            </a:pPr>
            <a:endParaRPr lang="es-CL" sz="1600" dirty="0"/>
          </a:p>
          <a:p>
            <a:pPr marL="114300" indent="0" algn="ctr">
              <a:buNone/>
            </a:pPr>
            <a:r>
              <a:rPr lang="es-CL" sz="1600" dirty="0"/>
              <a:t>NÓMINA BENEFICIARIOS </a:t>
            </a:r>
          </a:p>
          <a:p>
            <a:pPr marL="114300" indent="0" algn="ctr">
              <a:buNone/>
            </a:pPr>
            <a:endParaRPr lang="es-CL" sz="1600" dirty="0"/>
          </a:p>
          <a:p>
            <a:pPr marL="114300" indent="0" algn="ctr">
              <a:buNone/>
            </a:pPr>
            <a:endParaRPr lang="es-CL" sz="1600" dirty="0"/>
          </a:p>
          <a:p>
            <a:pPr marL="114300" indent="0" algn="ctr">
              <a:buNone/>
            </a:pPr>
            <a:r>
              <a:rPr lang="es-CL" sz="1600" dirty="0"/>
              <a:t> El último día hábil del mes siguiente debo indicar la fecha efectiva en que se hará efectiva la renuncia</a:t>
            </a:r>
          </a:p>
          <a:p>
            <a:pPr marL="114300" indent="0">
              <a:buNone/>
            </a:pPr>
            <a:endParaRPr lang="es-CL" sz="1600" dirty="0"/>
          </a:p>
          <a:p>
            <a:pPr marL="114300" indent="0">
              <a:buNone/>
            </a:pPr>
            <a:endParaRPr lang="es-CL" sz="1600" dirty="0"/>
          </a:p>
          <a:p>
            <a:pPr marL="114300" indent="0" algn="ctr">
              <a:buNone/>
            </a:pPr>
            <a:r>
              <a:rPr lang="es-CL" sz="1600" dirty="0"/>
              <a:t>Dicha renuncia deberá hacerse efectiva entre el 1 de enero y el 1 de marzo del año siguiente al de la publicación de la nómina.</a:t>
            </a:r>
          </a:p>
        </p:txBody>
      </p:sp>
      <p:sp>
        <p:nvSpPr>
          <p:cNvPr id="5" name="4 Flecha abajo"/>
          <p:cNvSpPr/>
          <p:nvPr/>
        </p:nvSpPr>
        <p:spPr>
          <a:xfrm>
            <a:off x="6546342" y="2324298"/>
            <a:ext cx="242316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Flecha abajo"/>
          <p:cNvSpPr/>
          <p:nvPr/>
        </p:nvSpPr>
        <p:spPr>
          <a:xfrm>
            <a:off x="6546342" y="3730843"/>
            <a:ext cx="242316" cy="38386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6658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INCENTIVO AL RETIRO Docentes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3425792" cy="4407408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endParaRPr lang="es-CL" sz="1800" dirty="0"/>
          </a:p>
          <a:p>
            <a:pPr marL="114300" indent="0">
              <a:buNone/>
            </a:pPr>
            <a:endParaRPr lang="es-CL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endParaRPr lang="es-CL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r>
              <a:rPr lang="es-CL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EJEMPLO</a:t>
            </a:r>
            <a:r>
              <a:rPr lang="es-CL" sz="1800" dirty="0"/>
              <a:t> </a:t>
            </a:r>
          </a:p>
          <a:p>
            <a:pPr marL="114300" indent="0">
              <a:buNone/>
            </a:pPr>
            <a:endParaRPr lang="es-CL" sz="1800" dirty="0"/>
          </a:p>
          <a:p>
            <a:pPr marL="114300" indent="0">
              <a:buNone/>
            </a:pPr>
            <a:endParaRPr lang="es-CL" sz="1800" dirty="0"/>
          </a:p>
          <a:p>
            <a:pPr marL="114300" indent="0">
              <a:buNone/>
            </a:pPr>
            <a:endParaRPr lang="es-CL" sz="1800" dirty="0"/>
          </a:p>
          <a:p>
            <a:pPr marL="114300" indent="0">
              <a:buNone/>
            </a:pPr>
            <a:endParaRPr lang="es-CL" sz="18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779912" y="1719071"/>
            <a:ext cx="4906888" cy="4407408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endParaRPr lang="es-CL" sz="1400" dirty="0"/>
          </a:p>
          <a:p>
            <a:pPr marL="114300" indent="0">
              <a:buNone/>
            </a:pPr>
            <a:r>
              <a:rPr lang="es-CL" sz="1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s-CL" sz="1800" b="1" dirty="0">
                <a:solidFill>
                  <a:srgbClr val="FF0000"/>
                </a:solidFill>
              </a:rPr>
              <a:t>Publicación nómina por parte del Ministerio</a:t>
            </a:r>
            <a:r>
              <a:rPr lang="es-CL" sz="1400" b="1" dirty="0">
                <a:solidFill>
                  <a:srgbClr val="FF0000"/>
                </a:solidFill>
              </a:rPr>
              <a:t> </a:t>
            </a:r>
            <a:r>
              <a:rPr lang="es-CL" sz="1400" dirty="0"/>
              <a:t>: </a:t>
            </a:r>
            <a:r>
              <a:rPr lang="es-CL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05 de abril de 2017</a:t>
            </a:r>
          </a:p>
          <a:p>
            <a:pPr marL="114300" indent="0">
              <a:buNone/>
            </a:pPr>
            <a:endParaRPr lang="es-CL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endParaRPr lang="es-CL" sz="1400" dirty="0"/>
          </a:p>
          <a:p>
            <a:pPr marL="114300" indent="0">
              <a:buNone/>
            </a:pPr>
            <a:r>
              <a:rPr lang="es-CL" sz="1400" dirty="0"/>
              <a:t>-</a:t>
            </a:r>
            <a:r>
              <a:rPr lang="es-CL" sz="1800" b="1" dirty="0">
                <a:solidFill>
                  <a:srgbClr val="FF0000"/>
                </a:solidFill>
              </a:rPr>
              <a:t>Plazo que tiene el funcionario para presentar su renuncia: </a:t>
            </a:r>
            <a:r>
              <a:rPr lang="es-CL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de mayo de 2017</a:t>
            </a:r>
          </a:p>
          <a:p>
            <a:pPr marL="114300" indent="0">
              <a:buNone/>
            </a:pPr>
            <a:endParaRPr lang="es-CL" sz="1400" dirty="0"/>
          </a:p>
          <a:p>
            <a:pPr marL="114300" indent="0">
              <a:buNone/>
            </a:pPr>
            <a:r>
              <a:rPr lang="es-CL" sz="1800" b="1" dirty="0">
                <a:solidFill>
                  <a:srgbClr val="FF0000"/>
                </a:solidFill>
              </a:rPr>
              <a:t>Plazo máximo en que la renuncia se debe hacer efectiva: </a:t>
            </a:r>
            <a:r>
              <a:rPr lang="es-CL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de enero y 1 de marzo de 2018</a:t>
            </a:r>
          </a:p>
          <a:p>
            <a:pPr marL="114300" indent="0">
              <a:buNone/>
            </a:pPr>
            <a:endParaRPr lang="es-CL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r>
              <a:rPr lang="es-CL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Renuncia: al total de horas y cargos que tenga en la corporación </a:t>
            </a:r>
          </a:p>
          <a:p>
            <a:pPr marL="114300" indent="0">
              <a:buNone/>
            </a:pPr>
            <a:endParaRPr lang="es-CL" sz="1400" dirty="0"/>
          </a:p>
          <a:p>
            <a:pPr marL="114300" indent="0">
              <a:buNone/>
            </a:pPr>
            <a:endParaRPr lang="es-CL" sz="1400" dirty="0"/>
          </a:p>
          <a:p>
            <a:pPr marL="114300" indent="0">
              <a:buNone/>
            </a:pPr>
            <a:endParaRPr lang="es-CL" sz="1400" dirty="0"/>
          </a:p>
          <a:p>
            <a:pPr marL="114300" indent="0">
              <a:buNone/>
            </a:pPr>
            <a:endParaRPr lang="es-CL" sz="1400" dirty="0"/>
          </a:p>
          <a:p>
            <a:pPr marL="114300" indent="0" algn="ctr">
              <a:buNone/>
            </a:pPr>
            <a:r>
              <a:rPr lang="es-CL" sz="1400" dirty="0"/>
              <a:t> </a:t>
            </a:r>
          </a:p>
          <a:p>
            <a:pPr marL="114300" indent="0">
              <a:buNone/>
            </a:pPr>
            <a:endParaRPr lang="es-CL" sz="1400" dirty="0"/>
          </a:p>
          <a:p>
            <a:pPr marL="114300" indent="0">
              <a:buNone/>
            </a:pP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3260090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INCENTIVO AL RETIRO Docentes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3425792" cy="4407408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4300" indent="0" algn="ctr">
              <a:buNone/>
            </a:pPr>
            <a:endParaRPr lang="es-CL" dirty="0">
              <a:solidFill>
                <a:srgbClr val="FF0000"/>
              </a:solidFill>
            </a:endParaRPr>
          </a:p>
          <a:p>
            <a:pPr marL="114300" indent="0" algn="ctr">
              <a:buNone/>
            </a:pPr>
            <a:endParaRPr lang="es-CL" dirty="0">
              <a:solidFill>
                <a:srgbClr val="FF0000"/>
              </a:solidFill>
              <a:latin typeface="AR JULIAN" panose="02000000000000000000" pitchFamily="2" charset="0"/>
            </a:endParaRPr>
          </a:p>
          <a:p>
            <a:pPr marL="114300" indent="0" algn="ctr">
              <a:buNone/>
            </a:pPr>
            <a:endParaRPr lang="es-CL" dirty="0">
              <a:solidFill>
                <a:srgbClr val="FF0000"/>
              </a:solidFill>
              <a:latin typeface="AR JULIAN" panose="02000000000000000000" pitchFamily="2" charset="0"/>
            </a:endParaRPr>
          </a:p>
          <a:p>
            <a:pPr marL="114300" indent="0" algn="ctr">
              <a:buNone/>
            </a:pPr>
            <a:r>
              <a:rPr lang="es-CL" dirty="0">
                <a:solidFill>
                  <a:srgbClr val="FF0000"/>
                </a:solidFill>
                <a:latin typeface="AR JULIAN" panose="02000000000000000000" pitchFamily="2" charset="0"/>
              </a:rPr>
              <a:t>BONIFICACIÓN POR RETIRO</a:t>
            </a:r>
          </a:p>
          <a:p>
            <a:pPr marL="114300" indent="0">
              <a:buNone/>
            </a:pPr>
            <a:endParaRPr lang="es-CL" dirty="0"/>
          </a:p>
          <a:p>
            <a:pPr marL="114300" indent="0">
              <a:buNone/>
            </a:pPr>
            <a:endParaRPr lang="es-CL" dirty="0"/>
          </a:p>
          <a:p>
            <a:pPr marL="114300" indent="0">
              <a:buNone/>
            </a:pP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995936" y="1719071"/>
            <a:ext cx="4690864" cy="4407408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4300" indent="0">
              <a:buNone/>
            </a:pPr>
            <a:endParaRPr lang="es-CL" sz="1400" dirty="0"/>
          </a:p>
          <a:p>
            <a:r>
              <a:rPr lang="es-CL" sz="1600" dirty="0">
                <a:latin typeface="Berlin Sans FB Demi" panose="020E0802020502020306" pitchFamily="34" charset="0"/>
              </a:rPr>
              <a:t>Proporcional a las horas de contrato ( 37 a 44 horas) corte al 31 de octubre de 2014</a:t>
            </a:r>
          </a:p>
          <a:p>
            <a:pPr marL="114300" indent="0">
              <a:buNone/>
            </a:pPr>
            <a:endParaRPr lang="es-CL" sz="1600" dirty="0">
              <a:latin typeface="Berlin Sans FB Demi" panose="020E0802020502020306" pitchFamily="34" charset="0"/>
            </a:endParaRPr>
          </a:p>
          <a:p>
            <a:r>
              <a:rPr lang="es-CL" sz="1600" dirty="0">
                <a:latin typeface="Berlin Sans FB Demi" panose="020E0802020502020306" pitchFamily="34" charset="0"/>
              </a:rPr>
              <a:t>Proporcional a los años de servicio completos o fracción superior a 6 meses con tope de 11 años </a:t>
            </a:r>
          </a:p>
          <a:p>
            <a:pPr marL="114300" indent="0">
              <a:buNone/>
            </a:pPr>
            <a:endParaRPr lang="es-CL" sz="1600" dirty="0">
              <a:latin typeface="Berlin Sans FB Demi" panose="020E0802020502020306" pitchFamily="34" charset="0"/>
            </a:endParaRPr>
          </a:p>
          <a:p>
            <a:pPr marL="114300" indent="0">
              <a:buNone/>
            </a:pPr>
            <a:endParaRPr lang="es-CL" sz="1400" dirty="0">
              <a:latin typeface="Berlin Sans FB Demi" panose="020E0802020502020306" pitchFamily="34" charset="0"/>
            </a:endParaRPr>
          </a:p>
          <a:p>
            <a:pPr marL="114300" indent="0">
              <a:buNone/>
            </a:pPr>
            <a:endParaRPr lang="es-CL" sz="1400" dirty="0">
              <a:latin typeface="Berlin Sans FB Demi" panose="020E0802020502020306" pitchFamily="34" charset="0"/>
            </a:endParaRPr>
          </a:p>
          <a:p>
            <a:pPr marL="114300" indent="0" algn="ctr">
              <a:buNone/>
            </a:pPr>
            <a:endParaRPr lang="es-CL" sz="1400" dirty="0">
              <a:latin typeface="Berlin Sans FB Demi" panose="020E0802020502020306" pitchFamily="34" charset="0"/>
            </a:endParaRPr>
          </a:p>
          <a:p>
            <a:pPr marL="114300" indent="0">
              <a:buNone/>
            </a:pPr>
            <a:endParaRPr lang="es-CL" sz="1400" dirty="0">
              <a:latin typeface="Berlin Sans FB Demi" panose="020E0802020502020306" pitchFamily="34" charset="0"/>
            </a:endParaRPr>
          </a:p>
          <a:p>
            <a:pPr marL="114300" indent="0">
              <a:buNone/>
            </a:pPr>
            <a:r>
              <a:rPr lang="es-CL" sz="1400" b="1" dirty="0">
                <a:latin typeface="Berlin Sans FB Demi" panose="020E0802020502020306" pitchFamily="34" charset="0"/>
              </a:rPr>
              <a:t>MONTO MÁXIMO BONIFICACIÓN : $ 21.500.000</a:t>
            </a:r>
          </a:p>
          <a:p>
            <a:pPr marL="114300" indent="0">
              <a:buNone/>
            </a:pPr>
            <a:endParaRPr lang="es-CL" sz="1400" b="1" dirty="0">
              <a:latin typeface="Berlin Sans FB Demi" panose="020E0802020502020306" pitchFamily="34" charset="0"/>
            </a:endParaRPr>
          </a:p>
          <a:p>
            <a:pPr marL="114300" indent="0">
              <a:buNone/>
            </a:pPr>
            <a:r>
              <a:rPr lang="es-CL" sz="1400" b="1" dirty="0">
                <a:latin typeface="Berlin Sans FB Demi" panose="020E0802020502020306" pitchFamily="34" charset="0"/>
              </a:rPr>
              <a:t>Esta ley es compatible con la Ley 20.305</a:t>
            </a:r>
            <a:endParaRPr lang="es-CL" sz="1400" dirty="0">
              <a:latin typeface="Berlin Sans FB Demi" panose="020E0802020502020306" pitchFamily="34" charset="0"/>
            </a:endParaRPr>
          </a:p>
        </p:txBody>
      </p:sp>
      <p:sp>
        <p:nvSpPr>
          <p:cNvPr id="6" name="5 Flecha curvada hacia abajo"/>
          <p:cNvSpPr/>
          <p:nvPr/>
        </p:nvSpPr>
        <p:spPr>
          <a:xfrm>
            <a:off x="5909320" y="3922775"/>
            <a:ext cx="864096" cy="576064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274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INCENTIVO AL RETIRO Docentes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14300" indent="0" algn="ctr">
              <a:buNone/>
            </a:pPr>
            <a:endParaRPr lang="es-CL" sz="5400" dirty="0">
              <a:solidFill>
                <a:srgbClr val="FF0000"/>
              </a:solidFill>
            </a:endParaRPr>
          </a:p>
          <a:p>
            <a:pPr marL="114300" indent="0" algn="ctr">
              <a:buNone/>
            </a:pPr>
            <a:endParaRPr lang="es-CL" sz="4200" dirty="0">
              <a:solidFill>
                <a:srgbClr val="FF0000"/>
              </a:solidFill>
            </a:endParaRPr>
          </a:p>
          <a:p>
            <a:pPr marL="114300" indent="0" algn="ctr">
              <a:buNone/>
            </a:pPr>
            <a:r>
              <a:rPr lang="es-CL" sz="4200" dirty="0">
                <a:solidFill>
                  <a:srgbClr val="FF0000"/>
                </a:solidFill>
              </a:rPr>
              <a:t>PRIMER PERIODO POSTULACIÓN </a:t>
            </a:r>
          </a:p>
          <a:p>
            <a:pPr marL="114300" indent="0" algn="ctr">
              <a:buNone/>
            </a:pPr>
            <a:r>
              <a:rPr lang="es-CL" sz="4200" dirty="0">
                <a:solidFill>
                  <a:srgbClr val="FF0000"/>
                </a:solidFill>
                <a:latin typeface="Berlin Sans FB Demi" panose="020E0802020502020306" pitchFamily="34" charset="0"/>
              </a:rPr>
              <a:t>CUPOS 2016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endParaRPr lang="es-ES" dirty="0"/>
          </a:p>
          <a:p>
            <a:pPr marL="114300" indent="0" algn="ctr">
              <a:buNone/>
            </a:pPr>
            <a:r>
              <a:rPr lang="es-ES" sz="2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¿Quiénes podrán y/ o deben postular?</a:t>
            </a:r>
          </a:p>
          <a:p>
            <a:pPr marL="114300" indent="0" algn="ctr">
              <a:buNone/>
            </a:pPr>
            <a:endParaRPr lang="es-ES" sz="2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 algn="just">
              <a:buNone/>
            </a:pPr>
            <a:r>
              <a:rPr lang="es-ES" sz="23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A) </a:t>
            </a:r>
            <a:r>
              <a:rPr lang="es-ES" sz="1900" dirty="0"/>
              <a:t>Los funcionarios  que antes del 01 de enero de 2017  hubieran cumplido  65 o más años de edad, deben postular en este periodo.</a:t>
            </a:r>
          </a:p>
          <a:p>
            <a:pPr marL="114300" indent="0" algn="just">
              <a:buNone/>
            </a:pPr>
            <a:endParaRPr lang="es-ES" sz="2300" dirty="0"/>
          </a:p>
          <a:p>
            <a:pPr marL="114300" indent="0" algn="just">
              <a:buNone/>
            </a:pPr>
            <a:r>
              <a:rPr lang="es-ES" sz="2300" dirty="0">
                <a:solidFill>
                  <a:srgbClr val="FF0000"/>
                </a:solidFill>
                <a:latin typeface="Bernard MT Condensed" panose="02050806060905020404" pitchFamily="18" charset="0"/>
              </a:rPr>
              <a:t>B</a:t>
            </a:r>
            <a:r>
              <a:rPr lang="es-ES" sz="1900" dirty="0">
                <a:solidFill>
                  <a:srgbClr val="FF0000"/>
                </a:solidFill>
                <a:latin typeface="Bernard MT Condensed" panose="02050806060905020404" pitchFamily="18" charset="0"/>
              </a:rPr>
              <a:t>) </a:t>
            </a:r>
            <a:r>
              <a:rPr lang="es-ES" sz="1900" dirty="0">
                <a:solidFill>
                  <a:schemeClr val="tx1"/>
                </a:solidFill>
              </a:rPr>
              <a:t>Las funcionarias:</a:t>
            </a:r>
          </a:p>
          <a:p>
            <a:pPr algn="just">
              <a:buFontTx/>
              <a:buChar char="-"/>
            </a:pPr>
            <a:r>
              <a:rPr lang="es-ES" sz="1900" dirty="0">
                <a:solidFill>
                  <a:schemeClr val="tx1"/>
                </a:solidFill>
              </a:rPr>
              <a:t>-Que tienen entre 60 y 64 años de edad ( </a:t>
            </a:r>
            <a:r>
              <a:rPr lang="es-ES" sz="1900" u="sng" dirty="0">
                <a:solidFill>
                  <a:schemeClr val="tx1"/>
                </a:solidFill>
              </a:rPr>
              <a:t>pueden</a:t>
            </a:r>
            <a:r>
              <a:rPr lang="es-ES" sz="1900" dirty="0">
                <a:solidFill>
                  <a:schemeClr val="tx1"/>
                </a:solidFill>
              </a:rPr>
              <a:t> postular)</a:t>
            </a:r>
          </a:p>
          <a:p>
            <a:pPr algn="just">
              <a:buFontTx/>
              <a:buChar char="-"/>
            </a:pPr>
            <a:r>
              <a:rPr lang="es-ES" sz="1900" dirty="0">
                <a:solidFill>
                  <a:schemeClr val="tx1"/>
                </a:solidFill>
              </a:rPr>
              <a:t>-Que tienen 65 o más años de edad ( </a:t>
            </a:r>
            <a:r>
              <a:rPr lang="es-ES" sz="1900" u="sng" dirty="0">
                <a:solidFill>
                  <a:schemeClr val="tx1"/>
                </a:solidFill>
              </a:rPr>
              <a:t>deben</a:t>
            </a:r>
            <a:r>
              <a:rPr lang="es-ES" sz="1900" dirty="0">
                <a:solidFill>
                  <a:schemeClr val="tx1"/>
                </a:solidFill>
              </a:rPr>
              <a:t> postular) </a:t>
            </a:r>
            <a:endParaRPr lang="es-ES" sz="1900" dirty="0"/>
          </a:p>
          <a:p>
            <a:pPr marL="114300" indent="0">
              <a:buNone/>
            </a:pPr>
            <a:endParaRPr lang="es-ES" sz="2300" dirty="0"/>
          </a:p>
          <a:p>
            <a:pPr marL="114300" indent="0">
              <a:buNone/>
            </a:pPr>
            <a:endParaRPr lang="es-ES" sz="2300" dirty="0"/>
          </a:p>
          <a:p>
            <a:pPr marL="114300" indent="0">
              <a:buNone/>
            </a:pPr>
            <a:endParaRPr lang="es-CL" dirty="0"/>
          </a:p>
          <a:p>
            <a:pPr marL="114300" indent="0">
              <a:buNone/>
            </a:pP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14183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INCENTIVO AL RETIRO Docentes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4300" indent="0" algn="ctr">
              <a:buNone/>
            </a:pPr>
            <a:endParaRPr lang="es-CL" dirty="0">
              <a:solidFill>
                <a:srgbClr val="FF0000"/>
              </a:solidFill>
            </a:endParaRPr>
          </a:p>
          <a:p>
            <a:pPr marL="114300" indent="0" algn="ctr">
              <a:buNone/>
            </a:pPr>
            <a:endParaRPr lang="es-CL" dirty="0">
              <a:solidFill>
                <a:srgbClr val="FF0000"/>
              </a:solidFill>
              <a:latin typeface="Berlin Sans FB Demi" panose="020E0802020502020306" pitchFamily="34" charset="0"/>
            </a:endParaRPr>
          </a:p>
          <a:p>
            <a:pPr marL="114300" indent="0" algn="ctr">
              <a:buNone/>
            </a:pPr>
            <a:endParaRPr lang="es-CL" dirty="0">
              <a:solidFill>
                <a:srgbClr val="FF0000"/>
              </a:solidFill>
              <a:latin typeface="Berlin Sans FB Demi" panose="020E0802020502020306" pitchFamily="34" charset="0"/>
            </a:endParaRPr>
          </a:p>
          <a:p>
            <a:pPr marL="114300" indent="0" algn="ctr">
              <a:buNone/>
            </a:pPr>
            <a:r>
              <a:rPr lang="es-CL" dirty="0">
                <a:solidFill>
                  <a:srgbClr val="FF0000"/>
                </a:solidFill>
                <a:latin typeface="Berlin Sans FB Demi" panose="020E0802020502020306" pitchFamily="34" charset="0"/>
              </a:rPr>
              <a:t>CUPOS 2016</a:t>
            </a:r>
          </a:p>
          <a:p>
            <a:pPr marL="114300" indent="0" algn="ctr">
              <a:buNone/>
            </a:pPr>
            <a:endParaRPr lang="es-CL" dirty="0">
              <a:solidFill>
                <a:srgbClr val="FF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4300" indent="0">
              <a:buNone/>
            </a:pPr>
            <a:endParaRPr lang="es-ES" sz="1600" u="sng" dirty="0">
              <a:solidFill>
                <a:srgbClr val="FF0000"/>
              </a:solidFill>
              <a:latin typeface="Berlin Sans FB Demi" panose="020E0802020502020306" pitchFamily="34" charset="0"/>
            </a:endParaRPr>
          </a:p>
          <a:p>
            <a:pPr marL="114300" indent="0">
              <a:buNone/>
            </a:pPr>
            <a:r>
              <a:rPr lang="es-ES" sz="1600" u="sng" dirty="0">
                <a:solidFill>
                  <a:srgbClr val="FF0000"/>
                </a:solidFill>
                <a:latin typeface="Berlin Sans FB Demi" panose="020E0802020502020306" pitchFamily="34" charset="0"/>
              </a:rPr>
              <a:t>PLAZO POSTULACIÓN:</a:t>
            </a:r>
          </a:p>
          <a:p>
            <a:pPr marL="114300" indent="0">
              <a:buNone/>
            </a:pPr>
            <a:endParaRPr lang="es-ES" sz="1600" dirty="0"/>
          </a:p>
          <a:p>
            <a:pPr marL="114300" indent="0">
              <a:buNone/>
            </a:pPr>
            <a:r>
              <a:rPr lang="es-ES" sz="1600" dirty="0"/>
              <a:t>Desde el 16 de diciembre de 2016 a 27 de enero de 2017</a:t>
            </a:r>
          </a:p>
          <a:p>
            <a:pPr marL="114300" indent="0">
              <a:buNone/>
            </a:pPr>
            <a:endParaRPr lang="es-ES" sz="1600" dirty="0"/>
          </a:p>
          <a:p>
            <a:pPr marL="114300" indent="0">
              <a:buNone/>
            </a:pPr>
            <a:r>
              <a:rPr lang="es-ES" sz="1600" u="sng" dirty="0">
                <a:solidFill>
                  <a:srgbClr val="FF0000"/>
                </a:solidFill>
                <a:latin typeface="Berlin Sans FB Demi" panose="020E0802020502020306" pitchFamily="34" charset="0"/>
              </a:rPr>
              <a:t>PLAZO DE LA CORPORACIÓN PARA REMITIR LOS ANTECEDENTES</a:t>
            </a:r>
          </a:p>
          <a:p>
            <a:pPr marL="114300" indent="0">
              <a:buNone/>
            </a:pPr>
            <a:endParaRPr lang="es-ES" sz="1600" dirty="0"/>
          </a:p>
          <a:p>
            <a:pPr marL="114300" indent="0">
              <a:buNone/>
            </a:pPr>
            <a:r>
              <a:rPr lang="es-ES" sz="1600" dirty="0"/>
              <a:t>06 de febrero de 2017.</a:t>
            </a:r>
          </a:p>
        </p:txBody>
      </p:sp>
    </p:spTree>
    <p:extLst>
      <p:ext uri="{BB962C8B-B14F-4D97-AF65-F5344CB8AC3E}">
        <p14:creationId xmlns:p14="http://schemas.microsoft.com/office/powerpoint/2010/main" val="4262265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749</TotalTime>
  <Words>428</Words>
  <Application>Microsoft Office PowerPoint</Application>
  <PresentationFormat>Presentación en pantalla (4:3)</PresentationFormat>
  <Paragraphs>140</Paragraphs>
  <Slides>10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 JULIAN</vt:lpstr>
      <vt:lpstr>Arial</vt:lpstr>
      <vt:lpstr>Berlin Sans FB Demi</vt:lpstr>
      <vt:lpstr>Bernard MT Condensed</vt:lpstr>
      <vt:lpstr>Book Antiqua</vt:lpstr>
      <vt:lpstr>Century Gothic</vt:lpstr>
      <vt:lpstr>Boticario</vt:lpstr>
      <vt:lpstr>Presentación de PowerPoint</vt:lpstr>
      <vt:lpstr>INCENTIVO AL RETIRO Docentes </vt:lpstr>
      <vt:lpstr>INCENTIVO AL RETIRO Docentes </vt:lpstr>
      <vt:lpstr>INCENTIVO AL RETIRO Docentes </vt:lpstr>
      <vt:lpstr>INCENTIVO AL RETIRO Docentes </vt:lpstr>
      <vt:lpstr>INCENTIVO AL RETIRO Docentes </vt:lpstr>
      <vt:lpstr>INCENTIVO AL RETIRO Docentes </vt:lpstr>
      <vt:lpstr>INCENTIVO AL RETIRO Docentes </vt:lpstr>
      <vt:lpstr>INCENTIVO AL RETIRO Docentes </vt:lpstr>
      <vt:lpstr>Gracias…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Natalia Fernandez O.</dc:creator>
  <cp:lastModifiedBy>Leonardo Espinoza</cp:lastModifiedBy>
  <cp:revision>40</cp:revision>
  <dcterms:created xsi:type="dcterms:W3CDTF">2016-07-13T14:04:37Z</dcterms:created>
  <dcterms:modified xsi:type="dcterms:W3CDTF">2017-01-13T04:19:22Z</dcterms:modified>
</cp:coreProperties>
</file>